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62" autoAdjust="0"/>
    <p:restoredTop sz="75040" autoAdjust="0"/>
  </p:normalViewPr>
  <p:slideViewPr>
    <p:cSldViewPr snapToGrid="0">
      <p:cViewPr varScale="1">
        <p:scale>
          <a:sx n="78" d="100"/>
          <a:sy n="78" d="100"/>
        </p:scale>
        <p:origin x="-2288"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79" d="100"/>
          <a:sy n="79" d="100"/>
        </p:scale>
        <p:origin x="-38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09/02/2014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Jim Cresswell, I’m a software engineer working at the Financial Times web research and development group FT Labs. I’m currently focusing on quality assurance and test automation.</a:t>
            </a:r>
          </a:p>
          <a:p>
            <a:endParaRPr lang="en-US" baseline="0" dirty="0" smtClean="0"/>
          </a:p>
          <a:p>
            <a:r>
              <a:rPr lang="en-US" baseline="0" dirty="0" smtClean="0"/>
              <a:t>I’m going to talk about the Financial Times, about testing and about our test automation.</a:t>
            </a:r>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testing, much of it now automated.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talking about testing that the product interface and back end does as expected, rather than say network testing or stress testing or security testing. So I’m talking about unit tests, integration tests and functional tests. And I do think that automated testing is very important but I will say now that I think manual testing is critical if you don’t want to deliver broken or frustrating products to your customers.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software testing pyramid. The general idea is that you should do more of the faster to execute and cheaper to maintain automated tests at the bottom of the pyramid,  and less of the slow to execute</a:t>
            </a:r>
            <a:r>
              <a:rPr lang="en-US" baseline="0" dirty="0" smtClean="0"/>
              <a:t> and expensive to maintain tests at the top of the pyramid. </a:t>
            </a:r>
            <a:r>
              <a:rPr lang="en-US" dirty="0" smtClean="0"/>
              <a:t>There are plenty of version of this</a:t>
            </a:r>
            <a:r>
              <a:rPr lang="en-US" baseline="0" dirty="0" smtClean="0"/>
              <a:t> diagram on the web, I made my own, as you can probably tell.</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testing ice-cream!</a:t>
            </a:r>
          </a:p>
          <a:p>
            <a:endParaRPr lang="en-US" dirty="0" smtClean="0"/>
          </a:p>
          <a:p>
            <a:r>
              <a:rPr lang="en-US" dirty="0" smtClean="0"/>
              <a:t>A cloud of manual</a:t>
            </a:r>
            <a:r>
              <a:rPr lang="en-US" baseline="0" dirty="0" smtClean="0"/>
              <a:t> testing, with some manual test that have been automated. </a:t>
            </a:r>
            <a:r>
              <a:rPr lang="en-US" b="0" baseline="0" dirty="0" smtClean="0"/>
              <a:t>Maybe</a:t>
            </a:r>
            <a:r>
              <a:rPr lang="en-US" baseline="0" dirty="0" smtClean="0"/>
              <a:t> few software level tests thrown in their by the enthusiastic and </a:t>
            </a:r>
            <a:r>
              <a:rPr lang="en-US" b="0" baseline="0" dirty="0" smtClean="0"/>
              <a:t>perhaps</a:t>
            </a:r>
            <a:r>
              <a:rPr lang="en-US" baseline="0" dirty="0" smtClean="0"/>
              <a:t> some even some unit </a:t>
            </a:r>
            <a:r>
              <a:rPr lang="en-US" baseline="0" dirty="0" smtClean="0"/>
              <a:t>tests. Credit </a:t>
            </a:r>
            <a:r>
              <a:rPr lang="en-US" baseline="0" dirty="0" smtClean="0"/>
              <a:t>to </a:t>
            </a:r>
            <a:r>
              <a:rPr lang="en-US" baseline="0" dirty="0" err="1" smtClean="0"/>
              <a:t>Alister</a:t>
            </a:r>
            <a:r>
              <a:rPr lang="en-US" baseline="0" dirty="0" smtClean="0"/>
              <a:t> Scott for either coming up with or </a:t>
            </a:r>
            <a:r>
              <a:rPr lang="en-US" baseline="0" dirty="0" smtClean="0"/>
              <a:t>writing about the </a:t>
            </a:r>
            <a:r>
              <a:rPr lang="en-US" baseline="0" dirty="0" smtClean="0"/>
              <a:t>ice-</a:t>
            </a:r>
            <a:r>
              <a:rPr lang="en-US" baseline="0" dirty="0" smtClean="0"/>
              <a:t>cream.</a:t>
            </a:r>
            <a:endParaRPr lang="en-US" baseline="0" dirty="0" smtClean="0"/>
          </a:p>
          <a:p>
            <a:endParaRPr lang="en-US" baseline="0" dirty="0" smtClean="0"/>
          </a:p>
          <a:p>
            <a:r>
              <a:rPr lang="en-US" baseline="0" dirty="0" smtClean="0"/>
              <a:t>This arrangement is somewhat costly to maintain, somewhat slow to run, but it is a lot better than no automated tests at all. So if you have reached this point you have done good work. </a:t>
            </a:r>
            <a:r>
              <a:rPr lang="en-US" baseline="0" dirty="0" smtClean="0"/>
              <a:t>It’s nothing to be embarrassed about.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At this point I would like to mention that for the FT app we have two testing groups, the first one is in-house at Labs, and the second one is at the main FT office. The second team are effectively a user acceptance testing group who also run manual and automated testing. These two groups have different priorities - f</a:t>
            </a:r>
            <a:r>
              <a:rPr lang="en-US" dirty="0" smtClean="0"/>
              <a:t>rom my current perspective I think that there are broadly three points</a:t>
            </a:r>
            <a:r>
              <a:rPr lang="en-US" baseline="0" dirty="0" smtClean="0"/>
              <a:t> to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from the test team where 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developer feedback. This is currently the focus of my work, I want developers to know when an issue has arisen as early in the development process as possible because that enables them to fix it with the least effort in the least time and means they can focus on innovation.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necessary but repetitive and boring tests.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another,  </a:t>
            </a:r>
            <a:r>
              <a:rPr lang="en-US" baseline="0" dirty="0" smtClean="0"/>
              <a:t>more general expression of what testing can be for, including manual testing, called “the testing quadrants”. As far as I know the idea was first proposed suggested by </a:t>
            </a:r>
            <a:r>
              <a:rPr lang="en-US" dirty="0" smtClean="0"/>
              <a:t>Brian </a:t>
            </a:r>
            <a:r>
              <a:rPr lang="en-US" dirty="0" err="1" smtClean="0"/>
              <a:t>Marick</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diagram </a:t>
            </a:r>
            <a:r>
              <a:rPr lang="en-US" baseline="0" dirty="0" smtClean="0"/>
              <a:t>says that testing can support code design and refactoring, and it can support critiquing the product. It can also test business </a:t>
            </a:r>
            <a:r>
              <a:rPr lang="en-US" baseline="0" dirty="0" smtClean="0"/>
              <a:t>requirements, </a:t>
            </a:r>
            <a:r>
              <a:rPr lang="en-US" baseline="0" dirty="0" smtClean="0"/>
              <a:t>and </a:t>
            </a:r>
            <a:r>
              <a:rPr lang="en-US" baseline="0" dirty="0" smtClean="0"/>
              <a:t>technology </a:t>
            </a:r>
            <a:r>
              <a:rPr lang="en-US" baseline="0" dirty="0" smtClean="0"/>
              <a:t>or code requirements. </a:t>
            </a:r>
            <a:r>
              <a:rPr lang="en-US" baseline="0" dirty="0" smtClean="0"/>
              <a:t>What we’ve </a:t>
            </a:r>
            <a:r>
              <a:rPr lang="en-US" baseline="0" dirty="0" smtClean="0"/>
              <a:t>done at Labs over the last 6 months has at least touched all those </a:t>
            </a:r>
            <a:r>
              <a:rPr lang="en-US" baseline="0" dirty="0" smtClean="0"/>
              <a:t>quadrants but with a focus on supporting programming.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talk entitled “test is dead” by Alberto </a:t>
            </a:r>
            <a:r>
              <a:rPr lang="en-US" baseline="0" dirty="0" err="1" smtClean="0"/>
              <a:t>Savoia</a:t>
            </a:r>
            <a:r>
              <a:rPr lang="en-US" baseline="0" dirty="0" smtClean="0"/>
              <a:t>, which I recommend and which I will link to later. In the talk he puts forward the opposing ideas of “testing you are building it right” and “testing you are building the right it”. I think that idea ties in nicely with the left and right sides of this diagram.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point here is that it’s important to acknowledge that testing is for more than just proving that things work they way you expect them to.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was FT Labs </a:t>
            </a:r>
            <a:r>
              <a:rPr lang="en-US" baseline="0" dirty="0" smtClean="0"/>
              <a:t>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almost entirely on manual</a:t>
            </a:r>
            <a:r>
              <a:rPr lang="en-US" baseline="0" dirty="0" smtClean="0"/>
              <a:t> testing. We certainly had some code tests but they pertained to the back end code and the data it provided rather than the operation of the product UI. We had no automated functional tests at all.</a:t>
            </a:r>
          </a:p>
          <a:p>
            <a:endParaRPr lang="en-US" baseline="0" dirty="0" smtClean="0"/>
          </a:p>
          <a:p>
            <a:r>
              <a:rPr lang="en-US" baseline="0" dirty="0" smtClean="0"/>
              <a:t>With this setup we created a great product, but as we expanded to more platforms and more features and faster development this was becoming limiting and we needed to be able to scale testing.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the Financial Times, it is a newspaper but more it’s a collection of edited and curated content.</a:t>
            </a:r>
          </a:p>
          <a:p>
            <a:endParaRPr lang="en-US" baseline="0" dirty="0" smtClean="0"/>
          </a:p>
          <a:p>
            <a:r>
              <a:rPr lang="en-US" baseline="0" dirty="0" smtClean="0"/>
              <a:t>It has an average daily global audience </a:t>
            </a:r>
            <a:r>
              <a:rPr lang="en-US" b="1" baseline="0" dirty="0" smtClean="0"/>
              <a:t>across</a:t>
            </a:r>
            <a:r>
              <a:rPr lang="en-US" baseline="0" dirty="0" smtClean="0"/>
              <a:t> media of more than two million people. The majority of the FT’s subscribers consume the content in a digital format.</a:t>
            </a:r>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fewer and</a:t>
            </a:r>
            <a:r>
              <a:rPr lang="en-US" baseline="0" dirty="0" smtClean="0"/>
              <a:t> less serious </a:t>
            </a:r>
            <a:r>
              <a:rPr lang="en-US" dirty="0" smtClean="0"/>
              <a:t>issue</a:t>
            </a:r>
            <a:r>
              <a:rPr lang="en-US" baseline="0" dirty="0" smtClean="0"/>
              <a:t>s</a:t>
            </a:r>
            <a:r>
              <a:rPr lang="en-US" dirty="0" smtClean="0"/>
              <a:t>,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the web app, at the Labs stage, we have one manual tester. Almost everything he does is exploratory, there</a:t>
            </a:r>
            <a:r>
              <a:rPr lang="en-US" sz="1200" kern="1200" baseline="0" dirty="0" smtClean="0">
                <a:solidFill>
                  <a:schemeClr val="tx1"/>
                </a:solidFill>
                <a:latin typeface="+mn-lt"/>
                <a:ea typeface="+mn-ea"/>
                <a:cs typeface="+mn-cs"/>
              </a:rPr>
              <a:t> is no reliance on </a:t>
            </a:r>
            <a:r>
              <a:rPr lang="en-US" sz="1200" kern="1200" dirty="0" smtClean="0">
                <a:solidFill>
                  <a:schemeClr val="tx1"/>
                </a:solidFill>
                <a:latin typeface="+mn-lt"/>
                <a:ea typeface="+mn-ea"/>
                <a:cs typeface="+mn-cs"/>
              </a:rPr>
              <a:t>formal 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have automated functional tests, which I’ll come back to. We have still have code tests – We have more than before, features are generally not considered complete until they are well tested. The automated tests run frequently do developers get feedback fast.</a:t>
            </a:r>
          </a:p>
          <a:p>
            <a:endParaRPr lang="en-US" baseline="0" dirty="0" smtClean="0"/>
          </a:p>
          <a:p>
            <a:r>
              <a:rPr lang="en-US" baseline="0" dirty="0" smtClean="0"/>
              <a:t>It’s worth mentioning that a lot of our JavaScript is tested by pulling it out into a </a:t>
            </a:r>
            <a:r>
              <a:rPr lang="en-US" baseline="0" dirty="0" err="1" smtClean="0"/>
              <a:t>requireable</a:t>
            </a:r>
            <a:r>
              <a:rPr lang="en-US" baseline="0" dirty="0" smtClean="0"/>
              <a:t> modules and adding tests to those, you can see examples on our </a:t>
            </a:r>
            <a:r>
              <a:rPr lang="en-US" baseline="0" dirty="0" err="1" smtClean="0"/>
              <a:t>Github</a:t>
            </a:r>
            <a:r>
              <a:rPr lang="en-US" baseline="0" dirty="0" smtClean="0"/>
              <a:t> page.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the effort over the last 6 months</a:t>
            </a:r>
            <a:r>
              <a:rPr lang="en-US" baseline="0" dirty="0" smtClean="0"/>
              <a:t> has focused on creating a suite of automated functional tests to test the web app via it’s UI, similar to the repetitive manual tests, but a lot faster.</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called </a:t>
            </a:r>
            <a:r>
              <a:rPr lang="en-US" baseline="0" dirty="0" err="1" smtClean="0"/>
              <a:t>Webdriver</a:t>
            </a:r>
            <a:r>
              <a:rPr lang="en-US" baseline="0" dirty="0" smtClean="0"/>
              <a:t>, also known as Selenium 2. </a:t>
            </a:r>
            <a:r>
              <a:rPr lang="en-US" baseline="0" dirty="0" err="1" smtClean="0"/>
              <a:t>Webdriver</a:t>
            </a:r>
            <a:r>
              <a:rPr lang="en-US" baseline="0" dirty="0" smtClean="0"/>
              <a:t> is a set of set of commands for manipulating the browser, a protocol for communicating those commands to the browser and an API within the browser to execute those commands, commands like “click on this element” or “type this into the selected input box”.</a:t>
            </a:r>
          </a:p>
          <a:p>
            <a:endParaRPr lang="en-US" baseline="0" dirty="0" smtClean="0"/>
          </a:p>
          <a:p>
            <a:r>
              <a:rPr lang="en-US" baseline="0" dirty="0" smtClean="0"/>
              <a:t>We test in the browser, partially because most of the problems we find are cross-platform, and partially because testing a web app or hybrid app on a device is hard. On device testing is certainly something we aspire to and something we will be looking into. The tests are written in Java but could just as easily have been written in JavaScript or Ruby or Python or even Perl. Java was chosen because that implementation tends to get new 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test suite takes about twelve minutes to run including</a:t>
            </a:r>
            <a:r>
              <a:rPr lang="en-US" sz="1200" kern="1200" baseline="0" dirty="0" smtClean="0">
                <a:solidFill>
                  <a:schemeClr val="tx1"/>
                </a:solidFill>
                <a:latin typeface="+mn-lt"/>
                <a:ea typeface="+mn-ea"/>
                <a:cs typeface="+mn-cs"/>
              </a:rPr>
              <a:t> deployment of the app. </a:t>
            </a:r>
            <a:r>
              <a:rPr lang="en-US" sz="1200" kern="1200" dirty="0" smtClean="0">
                <a:solidFill>
                  <a:schemeClr val="tx1"/>
                </a:solidFill>
                <a:latin typeface="+mn-lt"/>
                <a:ea typeface="+mn-ea"/>
                <a:cs typeface="+mn-cs"/>
              </a:rPr>
              <a:t>We currently run 8 test classes in parallel on a</a:t>
            </a:r>
            <a:r>
              <a:rPr lang="en-US" sz="1200" kern="1200" baseline="0" dirty="0" smtClean="0">
                <a:solidFill>
                  <a:schemeClr val="tx1"/>
                </a:solidFill>
                <a:latin typeface="+mn-lt"/>
                <a:ea typeface="+mn-ea"/>
                <a:cs typeface="+mn-cs"/>
              </a:rPr>
              <a:t> physical computer.</a:t>
            </a:r>
            <a:r>
              <a:rPr lang="en-US" sz="1200" kern="1200" dirty="0" smtClean="0">
                <a:solidFill>
                  <a:schemeClr val="tx1"/>
                </a:solidFill>
                <a:latin typeface="+mn-lt"/>
                <a:ea typeface="+mn-ea"/>
                <a:cs typeface="+mn-cs"/>
              </a:rPr>
              <a:t> We want to make this a lot more scalable by using Selenium Grid to run all the test classes at once on many virtual machines, meaning that the time to feedback should never rise above about five minutes</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hopefully 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Earlier</a:t>
            </a:r>
            <a:r>
              <a:rPr lang="en-US" baseline="0" dirty="0" smtClean="0"/>
              <a:t> </a:t>
            </a:r>
            <a:r>
              <a:rPr lang="en-US" dirty="0" smtClean="0"/>
              <a:t>I mentioned that we use Jenkins for continuous integration.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there is a change in the code Jenkins acts a the instigator of tests and the place where we can see the result.</a:t>
            </a:r>
            <a:endParaRPr lang="en-US" dirty="0" smtClean="0"/>
          </a:p>
          <a:p>
            <a:endParaRPr lang="en-US" baseline="0" dirty="0" smtClean="0"/>
          </a:p>
          <a:p>
            <a:r>
              <a:rPr lang="en-US" baseline="0" dirty="0" smtClean="0"/>
              <a:t>For those who haven’t seen it before I wanted to show you what then Jenkins interface looks like. Essentially blue means that projects are healthy and tests are passing.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means</a:t>
            </a:r>
            <a:r>
              <a:rPr lang="en-US" baseline="0" dirty="0" smtClean="0"/>
              <a:t> that Jenkins is not happy, and everyone should pay attention, stop what they are doing, figure out what the problem is and fix it.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Tests are very </a:t>
            </a:r>
            <a:r>
              <a:rPr lang="en-US" sz="1200" kern="1200" dirty="0" smtClean="0">
                <a:solidFill>
                  <a:schemeClr val="tx1"/>
                </a:solidFill>
                <a:latin typeface="+mn-lt"/>
                <a:ea typeface="+mn-ea"/>
                <a:cs typeface="+mn-cs"/>
              </a:rPr>
              <a:t>important, but an equally important and very powerful mechanism for improving code and product quality are pull requests and code reviews.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If people aren’t familiar with the concept of a pull request it is a request for the new code that a developer has been working on to be merged into the main version of the code. Pull requests are a feature of tools such as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a pull request means that code always has multiple pairs of eyes on it before it is merged into the main code base. This has been a great tool for learning and teaching. Here you can see two developers having a conversation about some proposed changes, with one of them suggesting adding a test.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 think one of the most interesting</a:t>
            </a:r>
            <a:r>
              <a:rPr lang="en-US" baseline="0" dirty="0" smtClean="0"/>
              <a:t> questions is “when do we test?”. When do we have Jenkins run the automated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web app.</a:t>
            </a:r>
          </a:p>
          <a:p>
            <a:endParaRPr lang="en-US" baseline="0" dirty="0" smtClean="0"/>
          </a:p>
          <a:p>
            <a:r>
              <a:rPr lang="en-US" baseline="0" dirty="0" smtClean="0"/>
              <a:t>Here is a shot of how the web app used to look.</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We run tests before a commit is merged into the main branch, just like we do a code review before we merge the code. The important difference is that we test the code that would result from the pull request being accepted. We never merge code that would result in a broken build – this prevents broken code from holding up others developers doing work, once the broken code is fixed and we know it won’t cause problems then we can merge it. If you are familiar with version control and a </a:t>
            </a:r>
            <a:r>
              <a:rPr lang="en-US" baseline="0" dirty="0" err="1" smtClean="0"/>
              <a:t>Github</a:t>
            </a:r>
            <a:r>
              <a:rPr lang="en-US" baseline="0" dirty="0" smtClean="0"/>
              <a:t> style workflow what we test is the potential merge product of the pull-request before accepting the request.</a:t>
            </a:r>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UI, these results are from s system called Travis CI rather than Jenkins, but any kind of feedback to </a:t>
            </a:r>
            <a:r>
              <a:rPr lang="en-US" baseline="0" dirty="0" err="1" smtClean="0"/>
              <a:t>Github</a:t>
            </a:r>
            <a:r>
              <a:rPr lang="en-US" baseline="0" dirty="0" smtClean="0"/>
              <a:t> would look similar.</a:t>
            </a:r>
          </a:p>
          <a:p>
            <a:endParaRPr lang="en-US" baseline="0" dirty="0" smtClean="0"/>
          </a:p>
          <a:p>
            <a:r>
              <a:rPr lang="en-US" baseline="0" dirty="0" smtClean="0"/>
              <a:t>We also run tests 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considering moving towards c</a:t>
            </a:r>
            <a:r>
              <a:rPr lang="en-US" dirty="0" smtClean="0"/>
              <a:t>ontinuous</a:t>
            </a:r>
            <a:r>
              <a:rPr lang="en-US" baseline="0" dirty="0" smtClean="0"/>
              <a:t> delivery, releasing one feature at a time when that feature is ready. We want to retain a manual verification step, but with sufficient automation we believe we can be in a position where hitting the publish button would never cause a problem.</a:t>
            </a:r>
          </a:p>
          <a:p>
            <a:endParaRPr lang="en-US" baseline="0" dirty="0" smtClean="0"/>
          </a:p>
          <a:p>
            <a:r>
              <a:rPr lang="en-US" baseline="0" dirty="0" smtClean="0"/>
              <a:t>We want to use Selenium Grid to add scalable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for testing web</a:t>
            </a:r>
            <a:r>
              <a:rPr lang="en-US" baseline="0" dirty="0" smtClean="0"/>
              <a:t> apps and hybrid apps on device,  such as </a:t>
            </a:r>
            <a:r>
              <a:rPr lang="en-US" baseline="0" dirty="0" err="1" smtClean="0"/>
              <a:t>appium</a:t>
            </a:r>
            <a:r>
              <a:rPr lang="en-US" baseline="0" dirty="0" smtClean="0"/>
              <a:t>, </a:t>
            </a:r>
            <a:r>
              <a:rPr lang="en-US" baseline="0" dirty="0" err="1" smtClean="0"/>
              <a:t>ios</a:t>
            </a:r>
            <a:r>
              <a:rPr lang="en-US" baseline="0" dirty="0" smtClean="0"/>
              <a:t>-driver and </a:t>
            </a:r>
            <a:r>
              <a:rPr lang="en-US" baseline="0" dirty="0" err="1" smtClean="0"/>
              <a:t>selendroid</a:t>
            </a:r>
            <a:r>
              <a:rPr lang="en-US" baseline="0" dirty="0" smtClean="0"/>
              <a:t>, I’ll give links to those at the end.</a:t>
            </a:r>
          </a:p>
          <a:p>
            <a:endParaRPr lang="en-US" baseline="0" dirty="0" smtClean="0"/>
          </a:p>
          <a:p>
            <a:r>
              <a:rPr lang="en-US" baseline="0" dirty="0" smtClean="0"/>
              <a:t>We want super fast feedback to developers when hitting save on the file they are editing, tools such a Grunt for JavaScript allow this.</a:t>
            </a:r>
          </a:p>
          <a:p>
            <a:endParaRPr lang="en-US" baseline="0" dirty="0" smtClean="0"/>
          </a:p>
          <a:p>
            <a:r>
              <a:rPr lang="en-US" baseline="0" dirty="0" smtClean="0"/>
              <a:t>We want zero tolerance on regressions, we never want to hear about the same problem from an external source twice.</a:t>
            </a:r>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knew that, but I think it helps to keep saying it.</a:t>
            </a:r>
            <a:endParaRPr lang="en-US" dirty="0" smtClean="0"/>
          </a:p>
          <a:p>
            <a:endParaRPr lang="en-US" dirty="0" smtClean="0"/>
          </a:p>
          <a:p>
            <a:r>
              <a:rPr lang="en-US" dirty="0" smtClean="0"/>
              <a:t>Automation is also generally good. Consider the longer term repercussions</a:t>
            </a:r>
            <a:r>
              <a:rPr lang="en-US" baseline="0" dirty="0" smtClean="0"/>
              <a:t> of automation, is it going to save you time, this month, this year, is it going to mean you never break the same thing twice? Probably.</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p>
          <a:p>
            <a:endParaRPr lang="en-US" baseline="0" dirty="0" smtClean="0"/>
          </a:p>
          <a:p>
            <a:r>
              <a:rPr lang="en-US" dirty="0" smtClean="0"/>
              <a:t>People</a:t>
            </a:r>
            <a:r>
              <a:rPr lang="en-US" baseline="0" dirty="0" smtClean="0"/>
              <a:t> </a:t>
            </a:r>
            <a:r>
              <a:rPr lang="en-US" dirty="0" smtClean="0"/>
              <a:t>are </a:t>
            </a:r>
            <a:r>
              <a:rPr lang="en-US" dirty="0" smtClean="0"/>
              <a:t>way better than computers at deciding</a:t>
            </a:r>
            <a:r>
              <a:rPr lang="en-US" baseline="0" dirty="0" smtClean="0"/>
              <a:t> what will annoy other people. You will always need manual </a:t>
            </a:r>
            <a:r>
              <a:rPr lang="en-US" baseline="0" dirty="0" smtClean="0"/>
              <a:t>testing.</a:t>
            </a:r>
            <a:endParaRPr lang="en-US" baseline="0" dirty="0" smtClean="0"/>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are</a:t>
            </a:r>
            <a:r>
              <a:rPr lang="en-US" dirty="0" smtClean="0"/>
              <a:t>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 And I can recommend this talk by Alberto </a:t>
            </a:r>
            <a:r>
              <a:rPr lang="en-US" baseline="0" dirty="0" err="1" smtClean="0"/>
              <a:t>Savoia</a:t>
            </a:r>
            <a:r>
              <a:rPr lang="en-US" baseline="0" dirty="0" smtClean="0"/>
              <a:t> entitled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p>
          <a:p>
            <a:endParaRPr lang="en-US" dirty="0" smtClean="0"/>
          </a:p>
          <a:p>
            <a:r>
              <a:rPr lang="en-US" dirty="0" smtClean="0"/>
              <a:t>If</a:t>
            </a:r>
            <a:r>
              <a:rPr lang="en-US" baseline="0" dirty="0" smtClean="0"/>
              <a:t> anyone is curious as to what the functional tests look like in action then find me afterwards and I can give you a demo on my laptop.</a:t>
            </a:r>
          </a:p>
          <a:p>
            <a:endParaRPr lang="en-US" baseline="0" dirty="0" smtClean="0"/>
          </a:p>
          <a:p>
            <a:r>
              <a:rPr lang="en-US" baseline="0" dirty="0" smtClean="0"/>
              <a:t>And, if you are a test automation engineer </a:t>
            </a:r>
            <a:r>
              <a:rPr lang="en-US" baseline="0" dirty="0" smtClean="0"/>
              <a:t>looking for a job let </a:t>
            </a:r>
            <a:r>
              <a:rPr lang="en-US" baseline="0" dirty="0" smtClean="0"/>
              <a:t>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including as of last week including the Android app which was the last platform to receive the new design.</a:t>
            </a:r>
          </a:p>
          <a:p>
            <a:endParaRPr lang="en-US" baseline="0" dirty="0" smtClean="0"/>
          </a:p>
          <a:p>
            <a:r>
              <a:rPr lang="en-US" baseline="0" dirty="0" smtClean="0"/>
              <a:t>What is a web app? It’s an app that is built with web technologies, or it’s a web page which supports </a:t>
            </a:r>
            <a:r>
              <a:rPr lang="en-US" baseline="0" dirty="0" err="1" smtClean="0"/>
              <a:t>behaviours</a:t>
            </a:r>
            <a:r>
              <a:rPr lang="en-US" baseline="0" dirty="0" smtClean="0"/>
              <a:t> people expect from an app. </a:t>
            </a:r>
            <a:r>
              <a:rPr lang="en-US" baseline="0" dirty="0" smtClean="0"/>
              <a:t>It works offline and all the HTML is generated on the client rather than the server. If </a:t>
            </a:r>
            <a:r>
              <a:rPr lang="en-US" baseline="0" dirty="0" smtClean="0"/>
              <a:t>anyone wants to discuss that more let’s leave it until after the talk.</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cross-platform,</a:t>
            </a:r>
            <a:r>
              <a:rPr lang="en-US" baseline="0" dirty="0" smtClean="0"/>
              <a:t> all the versions of the 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a:t>
            </a:r>
            <a:r>
              <a:rPr lang="en-US" dirty="0" smtClean="0"/>
              <a:t>you type app.ft.com into a browser there is a good chance it will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cross-platform nature of the web does not solve every problem, and presents a few, but it has been an excellent choice for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p>
          <a:p>
            <a:endParaRPr lang="en-US" baseline="0" dirty="0" smtClean="0"/>
          </a:p>
          <a:p>
            <a:r>
              <a:rPr lang="en-US" baseline="0" dirty="0" smtClean="0"/>
              <a:t>At some point I will put these slides on the internet so you will be able to find these links again.</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the majority of FT content is behind a pay-wall.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t>
            </a:r>
            <a:r>
              <a:rPr lang="en-US" baseline="0" dirty="0" smtClean="0"/>
              <a:t>ere are some numbers about the FT readership.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FT focuses on digital</a:t>
            </a:r>
            <a:r>
              <a:rPr lang="en-US" baseline="0" dirty="0" smtClean="0"/>
              <a:t> first, and d</a:t>
            </a:r>
            <a:r>
              <a:rPr lang="en-US" dirty="0" smtClean="0"/>
              <a:t>igital use is being driven by mobile.</a:t>
            </a:r>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architecture is</a:t>
            </a:r>
            <a:r>
              <a:rPr lang="en-US" baseline="0" dirty="0" smtClean="0"/>
              <a:t> roughly a 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eleven hundred files in the front end 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Jenkins for continuous integration – if you aren’t familiar with continuous integration it largely means building and testing your project whenever it changes.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is the point of automated testing?</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sp>
        <p:nvSpPr>
          <p:cNvPr id="3" name="Content Placeholder 2"/>
          <p:cNvSpPr>
            <a:spLocks noGrp="1"/>
          </p:cNvSpPr>
          <p:nvPr>
            <p:ph idx="1"/>
          </p:nvPr>
        </p:nvSpPr>
        <p:spPr/>
        <p:txBody>
          <a:bodyPr/>
          <a:lstStyle/>
          <a:p>
            <a:r>
              <a:rPr lang="en-US" dirty="0" smtClean="0"/>
              <a:t>To speed up and aid in code design and refactoring.</a:t>
            </a:r>
          </a:p>
          <a:p>
            <a:r>
              <a:rPr lang="en-US" dirty="0" smtClean="0"/>
              <a:t>To give fast feedback to developers – let them focus on innovation.</a:t>
            </a:r>
          </a:p>
          <a:p>
            <a:r>
              <a:rPr lang="en-US" dirty="0" smtClean="0"/>
              <a:t>Making sure the product isn’t broken.</a:t>
            </a:r>
          </a:p>
          <a:p>
            <a:r>
              <a:rPr lang="en-US" dirty="0" smtClean="0"/>
              <a:t>Allow manual testers to do what only a human can do.</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 (unitish)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required-in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testing</a:t>
            </a:r>
            <a:endParaRPr lang="en-US" dirty="0"/>
          </a:p>
        </p:txBody>
      </p:sp>
      <p:sp>
        <p:nvSpPr>
          <p:cNvPr id="3" name="Content Placeholder 2"/>
          <p:cNvSpPr>
            <a:spLocks noGrp="1"/>
          </p:cNvSpPr>
          <p:nvPr>
            <p:ph idx="1"/>
          </p:nvPr>
        </p:nvSpPr>
        <p:spPr/>
        <p:txBody>
          <a:bodyPr/>
          <a:lstStyle/>
          <a:p>
            <a:r>
              <a:rPr lang="en-US" dirty="0" smtClean="0"/>
              <a:t>We use </a:t>
            </a:r>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Tests run in browsers, most of the problems we used to catch manually were cross-platform.</a:t>
            </a:r>
          </a:p>
          <a:p>
            <a:r>
              <a:rPr lang="en-US" dirty="0" smtClean="0"/>
              <a:t>Tests are written in Java but could have been written in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p>
          <a:p>
            <a:endParaRPr lang="en-US" dirty="0" smtClean="0"/>
          </a:p>
          <a:p>
            <a:endParaRPr lang="en-US" dirty="0"/>
          </a:p>
          <a:p>
            <a:endParaRPr lang="en-US" dirty="0" smtClean="0"/>
          </a:p>
          <a:p>
            <a:r>
              <a:rPr lang="en-US" dirty="0" smtClean="0"/>
              <a:t>When 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12101"/>
            <a:ext cx="8072532" cy="1672167"/>
          </a:xfrm>
          <a:prstGeom prst="rect">
            <a:avLst/>
          </a:prstGeom>
        </p:spPr>
      </p:pic>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releasing one feature at a time.</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 Ice-cream is better than nothing.</a:t>
            </a:r>
          </a:p>
          <a:p>
            <a:r>
              <a:rPr lang="en-US" dirty="0" smtClean="0"/>
              <a:t>Manual testers should never be bored, give them the interesting stuff that a computer just can’t do. Let the computer do the rest.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Java wrapper</a:t>
            </a:r>
          </a:p>
          <a:p>
            <a:pPr lvl="1"/>
            <a:r>
              <a:rPr lang="en-US" dirty="0" smtClean="0"/>
              <a:t>Windows 8 –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35374</TotalTime>
  <Words>3584</Words>
  <Application>Microsoft Macintosh PowerPoint</Application>
  <PresentationFormat>On-screen Show (4:3)</PresentationFormat>
  <Paragraphs>260</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digital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622</cp:revision>
  <dcterms:created xsi:type="dcterms:W3CDTF">2012-04-20T20:34:00Z</dcterms:created>
  <dcterms:modified xsi:type="dcterms:W3CDTF">2014-02-09T15:24:37Z</dcterms:modified>
  <cp:category/>
</cp:coreProperties>
</file>